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7" autoAdjust="0"/>
    <p:restoredTop sz="94670" autoAdjust="0"/>
  </p:normalViewPr>
  <p:slideViewPr>
    <p:cSldViewPr snapToGrid="0" snapToObjects="1">
      <p:cViewPr varScale="1">
        <p:scale>
          <a:sx n="60" d="100"/>
          <a:sy n="60" d="100"/>
        </p:scale>
        <p:origin x="-23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D7DB4-4259-A14A-9C48-57F183956231}" type="datetimeFigureOut">
              <a:rPr lang="en-US" smtClean="0"/>
              <a:t>23/11/15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2F4FC-2D60-3140-AD1F-73294E013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5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23/11/15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943921" y="476672"/>
            <a:ext cx="3824643" cy="5904061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outerShdw blurRad="63500" dist="23040" dir="5400000" algn="ctr" rotWithShape="0">
              <a:srgbClr val="000000">
                <a:alpha val="35036"/>
              </a:srgbClr>
            </a:outerShdw>
          </a:effectLst>
          <a:extLst/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CA">
              <a:cs typeface="Arial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883100" y="2227758"/>
            <a:ext cx="3960812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0000"/>
              </a:lnSpc>
              <a:buSzPct val="100000"/>
            </a:pPr>
            <a:r>
              <a:rPr lang="en-US" sz="3200" b="1" dirty="0" smtClean="0"/>
              <a:t>COP21 – O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é</a:t>
            </a:r>
            <a:r>
              <a:rPr lang="en-US" sz="3200" b="1" dirty="0" smtClean="0"/>
              <a:t> e </a:t>
            </a:r>
            <a:r>
              <a:rPr lang="en-US" sz="3200" b="1" dirty="0" err="1" smtClean="0"/>
              <a:t>por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que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é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diferente</a:t>
            </a:r>
            <a:r>
              <a:rPr lang="en-US" sz="3200" b="1" dirty="0" smtClean="0"/>
              <a:t> das </a:t>
            </a:r>
            <a:r>
              <a:rPr lang="en-US" sz="3200" b="1" dirty="0" err="1" smtClean="0"/>
              <a:t>anteriores</a:t>
            </a:r>
            <a:r>
              <a:rPr lang="en-US" sz="3200" b="1" dirty="0" smtClean="0"/>
              <a:t>?</a:t>
            </a:r>
            <a:endParaRPr lang="en-GB" sz="3200" b="1" dirty="0">
              <a:solidFill>
                <a:srgbClr val="F3F2E9"/>
              </a:solidFill>
              <a:latin typeface="WWF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934950" y="656325"/>
            <a:ext cx="3862388" cy="765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400"/>
              </a:spcBef>
              <a:buSzPct val="100000"/>
            </a:pPr>
            <a:r>
              <a:rPr lang="en-US" sz="1800" b="1" dirty="0" smtClean="0">
                <a:solidFill>
                  <a:srgbClr val="F3F2E9"/>
                </a:solidFill>
              </a:rPr>
              <a:t>COP21 – </a:t>
            </a:r>
            <a:r>
              <a:rPr lang="en-US" sz="1800" b="1" dirty="0" err="1" smtClean="0">
                <a:solidFill>
                  <a:srgbClr val="F3F2E9"/>
                </a:solidFill>
              </a:rPr>
              <a:t>Modo</a:t>
            </a:r>
            <a:r>
              <a:rPr lang="en-US" sz="1800" b="1" dirty="0" smtClean="0">
                <a:solidFill>
                  <a:srgbClr val="F3F2E9"/>
                </a:solidFill>
              </a:rPr>
              <a:t> de </a:t>
            </a:r>
            <a:r>
              <a:rPr lang="en-US" sz="1800" b="1" dirty="0" err="1" smtClean="0">
                <a:solidFill>
                  <a:srgbClr val="F3F2E9"/>
                </a:solidFill>
              </a:rPr>
              <a:t>Usar</a:t>
            </a:r>
            <a:endParaRPr lang="en-US" sz="1800" b="1" dirty="0" smtClean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400"/>
              </a:spcBef>
              <a:buSzPct val="100000"/>
            </a:pPr>
            <a:r>
              <a:rPr lang="en-US" sz="1800" b="1" dirty="0" err="1" smtClean="0">
                <a:solidFill>
                  <a:srgbClr val="F3F2E9"/>
                </a:solidFill>
              </a:rPr>
              <a:t>Oficina</a:t>
            </a:r>
            <a:r>
              <a:rPr lang="en-US" sz="1800" b="1" dirty="0" smtClean="0">
                <a:solidFill>
                  <a:srgbClr val="F3F2E9"/>
                </a:solidFill>
              </a:rPr>
              <a:t> </a:t>
            </a:r>
            <a:r>
              <a:rPr lang="en-US" sz="1800" b="1" dirty="0" err="1" smtClean="0">
                <a:solidFill>
                  <a:srgbClr val="F3F2E9"/>
                </a:solidFill>
              </a:rPr>
              <a:t>para</a:t>
            </a:r>
            <a:r>
              <a:rPr lang="en-US" sz="1800" b="1" dirty="0" smtClean="0">
                <a:solidFill>
                  <a:srgbClr val="F3F2E9"/>
                </a:solidFill>
              </a:rPr>
              <a:t> </a:t>
            </a:r>
            <a:r>
              <a:rPr lang="en-US" sz="1800" b="1" dirty="0" err="1" smtClean="0">
                <a:solidFill>
                  <a:srgbClr val="F3F2E9"/>
                </a:solidFill>
              </a:rPr>
              <a:t>Jornalistas</a:t>
            </a:r>
            <a:endParaRPr lang="en-US" sz="1800" b="1" dirty="0" smtClean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400"/>
              </a:spcBef>
              <a:buSzPct val="100000"/>
            </a:pPr>
            <a:r>
              <a:rPr lang="en-US" sz="1800" b="1" dirty="0" err="1" smtClean="0">
                <a:solidFill>
                  <a:srgbClr val="F3F2E9"/>
                </a:solidFill>
              </a:rPr>
              <a:t>Novembro</a:t>
            </a:r>
            <a:r>
              <a:rPr lang="en-US" sz="1800" b="1" dirty="0" smtClean="0">
                <a:solidFill>
                  <a:srgbClr val="F3F2E9"/>
                </a:solidFill>
              </a:rPr>
              <a:t>, 2015</a:t>
            </a:r>
            <a:endParaRPr lang="en-IE" sz="1800" b="1" dirty="0" smtClean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400"/>
              </a:spcBef>
              <a:buSzPct val="100000"/>
            </a:pPr>
            <a:endParaRPr lang="en-US" sz="1800" b="1" dirty="0">
              <a:solidFill>
                <a:srgbClr val="F3F2E9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338446" y="5059710"/>
            <a:ext cx="3155950" cy="8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42900" indent="-341313"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350"/>
              </a:spcBef>
              <a:buSzPct val="100000"/>
            </a:pPr>
            <a:r>
              <a:rPr lang="en-US" sz="1800" b="1" dirty="0">
                <a:solidFill>
                  <a:srgbClr val="F3F2E9"/>
                </a:solidFill>
              </a:rPr>
              <a:t>Carlos Rittl </a:t>
            </a:r>
            <a:endParaRPr lang="en-US" sz="1800" b="1" dirty="0" smtClean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350"/>
              </a:spcBef>
              <a:buSzPct val="100000"/>
            </a:pPr>
            <a:r>
              <a:rPr lang="en-US" sz="1800" b="1" dirty="0" err="1" smtClean="0">
                <a:solidFill>
                  <a:srgbClr val="F3F2E9"/>
                </a:solidFill>
              </a:rPr>
              <a:t>Observatório</a:t>
            </a:r>
            <a:r>
              <a:rPr lang="en-US" sz="1800" b="1" dirty="0" smtClean="0">
                <a:solidFill>
                  <a:srgbClr val="F3F2E9"/>
                </a:solidFill>
              </a:rPr>
              <a:t> do </a:t>
            </a:r>
            <a:r>
              <a:rPr lang="en-US" sz="1800" b="1" dirty="0" err="1" smtClean="0">
                <a:solidFill>
                  <a:srgbClr val="F3F2E9"/>
                </a:solidFill>
              </a:rPr>
              <a:t>Clima</a:t>
            </a:r>
            <a:endParaRPr lang="en-US" sz="1800" b="1" dirty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350"/>
              </a:spcBef>
              <a:buSzPct val="100000"/>
            </a:pPr>
            <a:r>
              <a:rPr lang="en-US" sz="1800" b="1" dirty="0" err="1">
                <a:solidFill>
                  <a:srgbClr val="F3F2E9"/>
                </a:solidFill>
              </a:rPr>
              <a:t>Secretário</a:t>
            </a:r>
            <a:r>
              <a:rPr lang="en-US" sz="1800" b="1" dirty="0">
                <a:solidFill>
                  <a:srgbClr val="F3F2E9"/>
                </a:solidFill>
              </a:rPr>
              <a:t> </a:t>
            </a:r>
            <a:r>
              <a:rPr lang="en-US" sz="1800" b="1" dirty="0" err="1" smtClean="0">
                <a:solidFill>
                  <a:srgbClr val="F3F2E9"/>
                </a:solidFill>
              </a:rPr>
              <a:t>Executivo</a:t>
            </a:r>
            <a:endParaRPr lang="en-US" sz="1800" b="1" dirty="0" smtClean="0">
              <a:solidFill>
                <a:srgbClr val="F3F2E9"/>
              </a:solidFill>
            </a:endParaRPr>
          </a:p>
          <a:p>
            <a:pPr algn="ctr" eaLnBrk="1" hangingPunct="1">
              <a:spcBef>
                <a:spcPts val="350"/>
              </a:spcBef>
              <a:buSzPct val="100000"/>
            </a:pPr>
            <a:endParaRPr lang="en-US" sz="1800" b="1" dirty="0">
              <a:solidFill>
                <a:srgbClr val="F3F2E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44" y="241872"/>
            <a:ext cx="4608512" cy="1193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586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79389" y="2362755"/>
            <a:ext cx="8964612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858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7429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>
                <a:solidFill>
                  <a:srgbClr val="073E87"/>
                </a:solidFill>
              </a:rPr>
              <a:t>Formato legal do </a:t>
            </a:r>
            <a:r>
              <a:rPr lang="pt-BR" dirty="0" smtClean="0">
                <a:solidFill>
                  <a:srgbClr val="073E87"/>
                </a:solidFill>
              </a:rPr>
              <a:t>acordo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Mecanismos </a:t>
            </a:r>
            <a:r>
              <a:rPr lang="pt-BR" dirty="0">
                <a:solidFill>
                  <a:srgbClr val="073E87"/>
                </a:solidFill>
              </a:rPr>
              <a:t>de cumprimento</a:t>
            </a:r>
          </a:p>
          <a:p>
            <a:pPr lvl="2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Diferenciação entre países</a:t>
            </a:r>
          </a:p>
          <a:p>
            <a:pPr lvl="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 “</a:t>
            </a:r>
            <a:r>
              <a:rPr lang="pt-BR" dirty="0">
                <a:solidFill>
                  <a:srgbClr val="073E87"/>
                </a:solidFill>
              </a:rPr>
              <a:t>Quem paga a conta" do clima</a:t>
            </a:r>
            <a:r>
              <a:rPr lang="pt-BR" dirty="0" smtClean="0">
                <a:solidFill>
                  <a:srgbClr val="073E87"/>
                </a:solidFill>
              </a:rPr>
              <a:t>?</a:t>
            </a:r>
          </a:p>
          <a:p>
            <a:pPr lvl="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 Responsabilidades comuns, porém diferenciadas e respetivas capacidades</a:t>
            </a:r>
          </a:p>
          <a:p>
            <a:pPr lvl="3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 Anexo </a:t>
            </a:r>
            <a:r>
              <a:rPr lang="pt-BR" dirty="0" err="1" smtClean="0">
                <a:solidFill>
                  <a:srgbClr val="073E87"/>
                </a:solidFill>
              </a:rPr>
              <a:t>I</a:t>
            </a:r>
            <a:r>
              <a:rPr lang="pt-BR" dirty="0" smtClean="0">
                <a:solidFill>
                  <a:srgbClr val="073E87"/>
                </a:solidFill>
              </a:rPr>
              <a:t> </a:t>
            </a:r>
            <a:r>
              <a:rPr lang="pt-BR" dirty="0" err="1" smtClean="0">
                <a:solidFill>
                  <a:srgbClr val="073E87"/>
                </a:solidFill>
              </a:rPr>
              <a:t>x</a:t>
            </a:r>
            <a:r>
              <a:rPr lang="pt-BR" dirty="0" smtClean="0">
                <a:solidFill>
                  <a:srgbClr val="073E87"/>
                </a:solidFill>
              </a:rPr>
              <a:t> Não-Anexo </a:t>
            </a:r>
            <a:r>
              <a:rPr lang="pt-BR" dirty="0" err="1" smtClean="0">
                <a:solidFill>
                  <a:srgbClr val="073E87"/>
                </a:solidFill>
              </a:rPr>
              <a:t>I</a:t>
            </a:r>
            <a:endParaRPr lang="pt-BR" dirty="0">
              <a:solidFill>
                <a:srgbClr val="073E87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39800" y="245839"/>
            <a:ext cx="79629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4400" b="1" dirty="0" smtClean="0">
                <a:solidFill>
                  <a:srgbClr val="0D0D0D"/>
                </a:solidFill>
              </a:rPr>
              <a:t>Temas Quentes na COP21</a:t>
            </a:r>
            <a:endParaRPr lang="pt-BR" sz="4400" b="1" dirty="0">
              <a:solidFill>
                <a:srgbClr val="0D0D0D"/>
              </a:solidFill>
            </a:endParaRPr>
          </a:p>
        </p:txBody>
      </p:sp>
      <p:pic>
        <p:nvPicPr>
          <p:cNvPr id="7" name="Picture 6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1741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79389" y="2607005"/>
            <a:ext cx="8964612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858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7429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 smtClean="0">
                <a:solidFill>
                  <a:srgbClr val="073E87"/>
                </a:solidFill>
              </a:rPr>
              <a:t>Duração dos períodos </a:t>
            </a:r>
            <a:r>
              <a:rPr lang="pt-BR" dirty="0">
                <a:solidFill>
                  <a:srgbClr val="073E87"/>
                </a:solidFill>
              </a:rPr>
              <a:t>de </a:t>
            </a:r>
            <a:r>
              <a:rPr lang="pt-BR" dirty="0" smtClean="0">
                <a:solidFill>
                  <a:srgbClr val="073E87"/>
                </a:solidFill>
              </a:rPr>
              <a:t>compromisso – 5 </a:t>
            </a:r>
            <a:r>
              <a:rPr lang="pt-BR" dirty="0">
                <a:solidFill>
                  <a:srgbClr val="073E87"/>
                </a:solidFill>
              </a:rPr>
              <a:t>ou 10 anos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>
                <a:solidFill>
                  <a:srgbClr val="073E87"/>
                </a:solidFill>
              </a:rPr>
              <a:t>Revisão sistemática de metas futuras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>
                <a:solidFill>
                  <a:srgbClr val="073E87"/>
                </a:solidFill>
              </a:rPr>
              <a:t>Financiamento – quem paga, quem receba, e tipo de compromissos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>
                <a:solidFill>
                  <a:srgbClr val="073E87"/>
                </a:solidFill>
              </a:rPr>
              <a:t>Perdas e Danos (</a:t>
            </a:r>
            <a:r>
              <a:rPr lang="pt-BR" dirty="0" err="1">
                <a:solidFill>
                  <a:srgbClr val="073E87"/>
                </a:solidFill>
              </a:rPr>
              <a:t>Loss</a:t>
            </a:r>
            <a:r>
              <a:rPr lang="pt-BR" dirty="0">
                <a:solidFill>
                  <a:srgbClr val="073E87"/>
                </a:solidFill>
              </a:rPr>
              <a:t> </a:t>
            </a:r>
            <a:r>
              <a:rPr lang="pt-BR" dirty="0" err="1">
                <a:solidFill>
                  <a:srgbClr val="073E87"/>
                </a:solidFill>
              </a:rPr>
              <a:t>and</a:t>
            </a:r>
            <a:r>
              <a:rPr lang="pt-BR" dirty="0">
                <a:solidFill>
                  <a:srgbClr val="073E87"/>
                </a:solidFill>
              </a:rPr>
              <a:t> </a:t>
            </a:r>
            <a:r>
              <a:rPr lang="pt-BR" dirty="0" err="1">
                <a:solidFill>
                  <a:srgbClr val="073E87"/>
                </a:solidFill>
              </a:rPr>
              <a:t>Damage</a:t>
            </a:r>
            <a:r>
              <a:rPr lang="pt-BR" dirty="0">
                <a:solidFill>
                  <a:srgbClr val="073E87"/>
                </a:solidFill>
              </a:rPr>
              <a:t>)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dirty="0">
                <a:solidFill>
                  <a:srgbClr val="073E87"/>
                </a:solidFill>
              </a:rPr>
              <a:t>Detalhamento das regras (e.g. florestas e uso de terra)</a:t>
            </a:r>
          </a:p>
          <a:p>
            <a:pPr lvl="2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pt-BR" sz="2200" b="1" dirty="0">
              <a:solidFill>
                <a:srgbClr val="073E87"/>
              </a:solidFill>
            </a:endParaRP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pt-BR" sz="2200" b="1" dirty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200" b="1" dirty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200" b="1" dirty="0">
              <a:solidFill>
                <a:srgbClr val="073E87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39800" y="245839"/>
            <a:ext cx="79629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4400" b="1" dirty="0" smtClean="0">
                <a:solidFill>
                  <a:srgbClr val="0D0D0D"/>
                </a:solidFill>
              </a:rPr>
              <a:t>Temas Quentes na COP21</a:t>
            </a:r>
            <a:endParaRPr lang="pt-BR" sz="4400" b="1" dirty="0">
              <a:solidFill>
                <a:srgbClr val="0D0D0D"/>
              </a:solidFill>
            </a:endParaRPr>
          </a:p>
        </p:txBody>
      </p:sp>
      <p:pic>
        <p:nvPicPr>
          <p:cNvPr id="7" name="Picture 6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770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795" y="1591056"/>
            <a:ext cx="7184907" cy="526694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939800" y="343547"/>
            <a:ext cx="79629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4400" b="1" dirty="0" smtClean="0">
                <a:solidFill>
                  <a:srgbClr val="0D0D0D"/>
                </a:solidFill>
              </a:rPr>
              <a:t>A </a:t>
            </a:r>
            <a:r>
              <a:rPr lang="pt-BR" sz="4400" b="1" dirty="0" smtClean="0">
                <a:solidFill>
                  <a:srgbClr val="0D0D0D"/>
                </a:solidFill>
              </a:rPr>
              <a:t>Babel das Negocia</a:t>
            </a:r>
            <a:r>
              <a:rPr lang="pt-BR" sz="4400" b="1" dirty="0" smtClean="0">
                <a:solidFill>
                  <a:srgbClr val="0D0D0D"/>
                </a:solidFill>
              </a:rPr>
              <a:t>ções</a:t>
            </a:r>
            <a:endParaRPr lang="pt-BR" sz="4400" b="1" dirty="0">
              <a:solidFill>
                <a:srgbClr val="0D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88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341947" y="2555103"/>
            <a:ext cx="8475374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4400" b="1" dirty="0" smtClean="0">
                <a:solidFill>
                  <a:srgbClr val="073E87"/>
                </a:solidFill>
              </a:rPr>
              <a:t>Obrigado!</a:t>
            </a:r>
            <a:endParaRPr lang="pt-BR" sz="4400" b="1" dirty="0">
              <a:solidFill>
                <a:srgbClr val="073E87"/>
              </a:solidFill>
            </a:endParaRPr>
          </a:p>
        </p:txBody>
      </p:sp>
      <p:pic>
        <p:nvPicPr>
          <p:cNvPr id="10" name="Picture 4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934" y="418354"/>
            <a:ext cx="1686201" cy="153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1141048" y="3915577"/>
            <a:ext cx="6949381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2800" b="1" dirty="0" smtClean="0">
                <a:solidFill>
                  <a:srgbClr val="073E87"/>
                </a:solidFill>
              </a:rPr>
              <a:t>carlosrittl@observatoriodoclima.eco.br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endParaRPr lang="pt-BR" sz="2800" b="1" dirty="0" smtClean="0">
              <a:solidFill>
                <a:srgbClr val="073E87"/>
              </a:solidFill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pt-BR" sz="2800" b="1" dirty="0" err="1" smtClean="0">
                <a:solidFill>
                  <a:srgbClr val="073E87"/>
                </a:solidFill>
              </a:rPr>
              <a:t>http</a:t>
            </a:r>
            <a:r>
              <a:rPr lang="pt-BR" sz="2800" b="1" dirty="0" smtClean="0">
                <a:solidFill>
                  <a:srgbClr val="073E87"/>
                </a:solidFill>
              </a:rPr>
              <a:t>://</a:t>
            </a:r>
            <a:r>
              <a:rPr lang="pt-BR" sz="2800" b="1" dirty="0" err="1" smtClean="0">
                <a:solidFill>
                  <a:srgbClr val="073E87"/>
                </a:solidFill>
              </a:rPr>
              <a:t>www.observatoriodoclima.eco.br</a:t>
            </a:r>
            <a:endParaRPr lang="pt-BR" sz="2800" b="1" dirty="0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435456"/>
            <a:ext cx="8228013" cy="1143000"/>
          </a:xfrm>
        </p:spPr>
        <p:txBody>
          <a:bodyPr/>
          <a:lstStyle/>
          <a:p>
            <a:r>
              <a:rPr lang="en-US" sz="4000" b="1" dirty="0">
                <a:solidFill>
                  <a:srgbClr val="000000"/>
                </a:solidFill>
                <a:latin typeface="Arial" charset="0"/>
              </a:rPr>
              <a:t>Regime </a:t>
            </a:r>
            <a:r>
              <a:rPr lang="en-US" sz="4000" b="1" dirty="0" smtClean="0">
                <a:solidFill>
                  <a:srgbClr val="000000"/>
                </a:solidFill>
                <a:latin typeface="Arial" charset="0"/>
              </a:rPr>
              <a:t>Global de </a:t>
            </a:r>
            <a:r>
              <a:rPr lang="en-US" sz="4000" b="1" dirty="0" err="1">
                <a:solidFill>
                  <a:srgbClr val="000000"/>
                </a:solidFill>
                <a:latin typeface="Arial" charset="0"/>
              </a:rPr>
              <a:t>Clima</a:t>
            </a:r>
            <a:endParaRPr lang="en-US" sz="4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19825" y="2565937"/>
            <a:ext cx="8964488" cy="4176029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pt-BR" sz="2800" b="1" dirty="0">
                <a:latin typeface="Arial" charset="0"/>
              </a:rPr>
              <a:t>Convenção </a:t>
            </a:r>
            <a:r>
              <a:rPr lang="pt-BR" sz="2800" b="1" dirty="0" smtClean="0">
                <a:latin typeface="Arial" charset="0"/>
              </a:rPr>
              <a:t>da ONU – UNFCCC</a:t>
            </a:r>
            <a:r>
              <a:rPr lang="pt-BR" sz="2800" dirty="0" smtClean="0">
                <a:latin typeface="Arial" charset="0"/>
              </a:rPr>
              <a:t> (</a:t>
            </a:r>
            <a:r>
              <a:rPr lang="pt-BR" sz="2800" dirty="0">
                <a:latin typeface="Arial" charset="0"/>
              </a:rPr>
              <a:t>1992</a:t>
            </a:r>
            <a:r>
              <a:rPr lang="pt-BR" sz="2800" dirty="0" smtClean="0">
                <a:latin typeface="Arial" charset="0"/>
              </a:rPr>
              <a:t>)</a:t>
            </a: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Responsabilidades comuns, porém diferenciadas e respectivas capacidades (Art. 3.1), </a:t>
            </a:r>
            <a:r>
              <a:rPr lang="pt-BR" sz="2600" dirty="0">
                <a:latin typeface="Arial" charset="0"/>
                <a:cs typeface="Arial" charset="0"/>
              </a:rPr>
              <a:t>Anexo </a:t>
            </a:r>
            <a:r>
              <a:rPr lang="pt-BR" sz="2600" dirty="0" err="1" smtClean="0">
                <a:latin typeface="Arial" charset="0"/>
                <a:cs typeface="Arial" charset="0"/>
              </a:rPr>
              <a:t>I</a:t>
            </a:r>
            <a:r>
              <a:rPr lang="pt-BR" sz="2600" dirty="0" smtClean="0">
                <a:latin typeface="Arial" charset="0"/>
                <a:cs typeface="Arial" charset="0"/>
              </a:rPr>
              <a:t> &amp; II </a:t>
            </a: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Compromissos </a:t>
            </a:r>
            <a:r>
              <a:rPr lang="pt-BR" sz="2600" dirty="0">
                <a:latin typeface="Arial" charset="0"/>
                <a:cs typeface="Arial" charset="0"/>
              </a:rPr>
              <a:t>para todos (Art. 4.1</a:t>
            </a:r>
            <a:r>
              <a:rPr lang="pt-BR" sz="2600" dirty="0" smtClean="0">
                <a:latin typeface="Arial" charset="0"/>
                <a:cs typeface="Arial" charset="0"/>
              </a:rPr>
              <a:t>) – ex.: inventários de GEE</a:t>
            </a:r>
            <a:endParaRPr lang="pt-BR" sz="2600" dirty="0">
              <a:latin typeface="Arial" charset="0"/>
              <a:cs typeface="Arial" charset="0"/>
            </a:endParaRP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Compromissos para </a:t>
            </a:r>
            <a:r>
              <a:rPr lang="pt-BR" sz="2600" dirty="0">
                <a:latin typeface="Arial" charset="0"/>
                <a:cs typeface="Arial" charset="0"/>
              </a:rPr>
              <a:t>Anexo </a:t>
            </a:r>
            <a:r>
              <a:rPr lang="pt-BR" sz="2600" dirty="0" smtClean="0">
                <a:latin typeface="Arial" charset="0"/>
                <a:cs typeface="Arial" charset="0"/>
              </a:rPr>
              <a:t>II </a:t>
            </a:r>
            <a:r>
              <a:rPr lang="pt-BR" sz="2600" dirty="0">
                <a:latin typeface="Arial" charset="0"/>
                <a:cs typeface="Arial" charset="0"/>
              </a:rPr>
              <a:t>(</a:t>
            </a:r>
            <a:r>
              <a:rPr lang="pt-BR" sz="2600" dirty="0" err="1">
                <a:latin typeface="Arial" charset="0"/>
                <a:cs typeface="Arial" charset="0"/>
              </a:rPr>
              <a:t>Art</a:t>
            </a:r>
            <a:r>
              <a:rPr lang="pt-BR" sz="2600" dirty="0">
                <a:latin typeface="Arial" charset="0"/>
                <a:cs typeface="Arial" charset="0"/>
              </a:rPr>
              <a:t> 4.2</a:t>
            </a:r>
            <a:r>
              <a:rPr lang="pt-BR" sz="2600" dirty="0" smtClean="0">
                <a:latin typeface="Arial" charset="0"/>
                <a:cs typeface="Arial" charset="0"/>
              </a:rPr>
              <a:t>) – apoio a países em desenvolvimento</a:t>
            </a: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Sem </a:t>
            </a:r>
            <a:r>
              <a:rPr lang="pt-BR" sz="2600" dirty="0">
                <a:latin typeface="Arial" charset="0"/>
                <a:cs typeface="Arial" charset="0"/>
              </a:rPr>
              <a:t>metas </a:t>
            </a:r>
            <a:r>
              <a:rPr lang="pt-BR" sz="2600" dirty="0" smtClean="0">
                <a:latin typeface="Arial" charset="0"/>
                <a:cs typeface="Arial" charset="0"/>
              </a:rPr>
              <a:t>vinculantes</a:t>
            </a:r>
          </a:p>
          <a:p>
            <a:pPr marL="759143" lvl="1" indent="-457200">
              <a:buFont typeface="Arial"/>
              <a:buChar char="•"/>
            </a:pPr>
            <a:endParaRPr lang="pt-BR" sz="2600" dirty="0">
              <a:latin typeface="Arial" charset="0"/>
              <a:cs typeface="Arial" charset="0"/>
            </a:endParaRPr>
          </a:p>
          <a:p>
            <a:pPr marL="457200" indent="-457200">
              <a:buFont typeface="Arial"/>
              <a:buChar char="•"/>
            </a:pPr>
            <a:r>
              <a:rPr lang="pt-BR" sz="2800" b="1" dirty="0">
                <a:latin typeface="Arial" charset="0"/>
              </a:rPr>
              <a:t>Protocolo de </a:t>
            </a:r>
            <a:r>
              <a:rPr lang="pt-BR" sz="2800" b="1" dirty="0" smtClean="0">
                <a:latin typeface="Arial" charset="0"/>
              </a:rPr>
              <a:t>Kyoto </a:t>
            </a:r>
            <a:r>
              <a:rPr lang="pt-BR" sz="2800" dirty="0">
                <a:latin typeface="Arial" charset="0"/>
              </a:rPr>
              <a:t>(1997) </a:t>
            </a:r>
            <a:endParaRPr lang="pt-BR" sz="2800" dirty="0" smtClean="0">
              <a:latin typeface="Arial" charset="0"/>
            </a:endParaRP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Metas </a:t>
            </a:r>
            <a:r>
              <a:rPr lang="pt-BR" sz="2600" dirty="0">
                <a:latin typeface="Arial" charset="0"/>
                <a:cs typeface="Arial" charset="0"/>
              </a:rPr>
              <a:t>absolutos para países </a:t>
            </a:r>
            <a:r>
              <a:rPr lang="pt-BR" sz="2600" dirty="0" smtClean="0">
                <a:latin typeface="Arial" charset="0"/>
                <a:cs typeface="Arial" charset="0"/>
              </a:rPr>
              <a:t>do </a:t>
            </a:r>
            <a:r>
              <a:rPr lang="pt-BR" sz="2600" dirty="0">
                <a:latin typeface="Arial" charset="0"/>
                <a:cs typeface="Arial" charset="0"/>
              </a:rPr>
              <a:t>Anexo </a:t>
            </a:r>
            <a:r>
              <a:rPr lang="pt-BR" sz="2600" dirty="0" err="1" smtClean="0">
                <a:latin typeface="Arial" charset="0"/>
                <a:cs typeface="Arial" charset="0"/>
              </a:rPr>
              <a:t>I</a:t>
            </a:r>
            <a:endParaRPr lang="pt-BR" sz="2600" dirty="0">
              <a:latin typeface="Arial" charset="0"/>
              <a:cs typeface="Arial" charset="0"/>
            </a:endParaRP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Entra em vigor em 2005</a:t>
            </a:r>
          </a:p>
          <a:p>
            <a:pPr marL="759143" lvl="1" indent="-457200">
              <a:buFont typeface="Arial"/>
              <a:buChar char="•"/>
            </a:pPr>
            <a:r>
              <a:rPr lang="pt-BR" sz="2600" dirty="0" smtClean="0">
                <a:latin typeface="Arial" charset="0"/>
                <a:cs typeface="Arial" charset="0"/>
              </a:rPr>
              <a:t>Primeiro período de compromisso – 2008 a 2012</a:t>
            </a:r>
          </a:p>
        </p:txBody>
      </p:sp>
      <p:pic>
        <p:nvPicPr>
          <p:cNvPr id="9" name="Picture 4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501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457200" y="435456"/>
            <a:ext cx="822801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b="1" smtClean="0">
                <a:solidFill>
                  <a:srgbClr val="000000"/>
                </a:solidFill>
                <a:latin typeface="Arial" charset="0"/>
              </a:rPr>
              <a:t>Regime Global de Clima</a:t>
            </a:r>
            <a:endParaRPr lang="en-US" sz="40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Espaço Reservado para Conteúdo 2"/>
          <p:cNvSpPr>
            <a:spLocks noGrp="1"/>
          </p:cNvSpPr>
          <p:nvPr>
            <p:ph idx="1"/>
          </p:nvPr>
        </p:nvSpPr>
        <p:spPr>
          <a:xfrm>
            <a:off x="268671" y="2564502"/>
            <a:ext cx="8228013" cy="3176325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pt-BR" sz="2800" b="1" dirty="0" smtClean="0">
                <a:latin typeface="Arial" charset="0"/>
              </a:rPr>
              <a:t>COP15 (2009)</a:t>
            </a:r>
          </a:p>
          <a:p>
            <a:pPr marL="857250" lvl="1" indent="-457200">
              <a:buFont typeface="Arial"/>
              <a:buChar char="•"/>
            </a:pPr>
            <a:r>
              <a:rPr lang="pt-BR" sz="2400" dirty="0" smtClean="0">
                <a:latin typeface="Arial" charset="0"/>
              </a:rPr>
              <a:t>Acordo de Copenhagen</a:t>
            </a:r>
          </a:p>
          <a:p>
            <a:pPr marL="1257300" lvl="2" indent="-457200">
              <a:buFont typeface="Arial"/>
              <a:buChar char="•"/>
            </a:pPr>
            <a:r>
              <a:rPr lang="pt-BR" dirty="0" smtClean="0">
                <a:latin typeface="Arial" charset="0"/>
                <a:cs typeface="Arial" charset="0"/>
              </a:rPr>
              <a:t>Metas de redução de emissões para países do Anexo </a:t>
            </a:r>
            <a:r>
              <a:rPr lang="pt-BR" dirty="0" err="1" smtClean="0">
                <a:latin typeface="Arial" charset="0"/>
                <a:cs typeface="Arial" charset="0"/>
              </a:rPr>
              <a:t>I</a:t>
            </a:r>
            <a:endParaRPr lang="pt-BR" dirty="0" smtClean="0">
              <a:latin typeface="Arial" charset="0"/>
              <a:cs typeface="Arial" charset="0"/>
            </a:endParaRPr>
          </a:p>
          <a:p>
            <a:pPr marL="1257300" lvl="2" indent="-457200">
              <a:buFont typeface="Arial"/>
              <a:buChar char="•"/>
            </a:pPr>
            <a:r>
              <a:rPr lang="pt-BR" dirty="0" smtClean="0">
                <a:latin typeface="Arial" charset="0"/>
                <a:cs typeface="Arial" charset="0"/>
              </a:rPr>
              <a:t>Compromissos voluntários e </a:t>
            </a:r>
            <a:r>
              <a:rPr lang="pt-BR" dirty="0" err="1" smtClean="0">
                <a:latin typeface="Arial" charset="0"/>
                <a:cs typeface="Arial" charset="0"/>
              </a:rPr>
              <a:t>NAMAs</a:t>
            </a:r>
            <a:r>
              <a:rPr lang="pt-BR" dirty="0" smtClean="0">
                <a:latin typeface="Arial" charset="0"/>
                <a:cs typeface="Arial" charset="0"/>
              </a:rPr>
              <a:t> (Ações de Mitigação Nacionalmente Apropriadas) para demais países</a:t>
            </a:r>
          </a:p>
          <a:p>
            <a:pPr marL="800100" lvl="2" indent="0"/>
            <a:endParaRPr lang="pt-BR" dirty="0" smtClean="0">
              <a:latin typeface="Arial" charset="0"/>
              <a:cs typeface="Arial" charset="0"/>
            </a:endParaRPr>
          </a:p>
          <a:p>
            <a:pPr marL="457200" indent="-457200">
              <a:buFont typeface="Arial"/>
              <a:buChar char="•"/>
            </a:pPr>
            <a:r>
              <a:rPr lang="pt-BR" sz="2800" dirty="0" smtClean="0">
                <a:latin typeface="Arial" charset="0"/>
              </a:rPr>
              <a:t>Nenhuma definição para período pós-2020</a:t>
            </a:r>
          </a:p>
        </p:txBody>
      </p:sp>
      <p:pic>
        <p:nvPicPr>
          <p:cNvPr id="11" name="Picture 4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8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34074" y="357904"/>
            <a:ext cx="8228013" cy="11430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pt-BR" sz="4300" b="1" dirty="0" smtClean="0">
                <a:solidFill>
                  <a:schemeClr val="tx1"/>
                </a:solidFill>
              </a:rPr>
              <a:t>Mandato Atual da Negociação</a:t>
            </a:r>
            <a:endParaRPr lang="pt-BR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16000" y="2168592"/>
            <a:ext cx="8676481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287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COP17</a:t>
            </a:r>
          </a:p>
          <a:p>
            <a:pPr marL="1485900" lvl="1" indent="-4572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Protocolo de Kyoto</a:t>
            </a:r>
          </a:p>
          <a:p>
            <a:pPr marL="1943100" lvl="3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2º período - de 2013 até 2017 ou 2020</a:t>
            </a:r>
          </a:p>
          <a:p>
            <a:pPr marL="1943100" lvl="3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endParaRPr lang="pt-BR" dirty="0" smtClean="0">
              <a:solidFill>
                <a:schemeClr val="tx2"/>
              </a:solidFill>
            </a:endParaRPr>
          </a:p>
          <a:p>
            <a:pPr marL="1485900" lvl="1" indent="-4572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Plataforma de Durban (ADP)</a:t>
            </a:r>
          </a:p>
          <a:p>
            <a:pPr marL="1943100" lvl="3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Protocolo, outro instrumento legal ou um resultado acordado com força legal </a:t>
            </a:r>
            <a:r>
              <a:rPr lang="pt-BR" b="1" dirty="0" smtClean="0">
                <a:solidFill>
                  <a:schemeClr val="tx2"/>
                </a:solidFill>
              </a:rPr>
              <a:t>sob a Convenção</a:t>
            </a:r>
            <a:r>
              <a:rPr lang="pt-BR" dirty="0" smtClean="0">
                <a:solidFill>
                  <a:schemeClr val="tx2"/>
                </a:solidFill>
              </a:rPr>
              <a:t> e aplicável a todas as Partes</a:t>
            </a:r>
          </a:p>
          <a:p>
            <a:pPr marL="1943100" lvl="3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Completar trabalho até 2015, adotar [acordo legal na COP21] para entrar em vigor após 2020</a:t>
            </a:r>
          </a:p>
        </p:txBody>
      </p:sp>
    </p:spTree>
    <p:extLst>
      <p:ext uri="{BB962C8B-B14F-4D97-AF65-F5344CB8AC3E}">
        <p14:creationId xmlns:p14="http://schemas.microsoft.com/office/powerpoint/2010/main" val="325197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56199" y="284623"/>
            <a:ext cx="8228013" cy="11430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pt-BR" sz="4300" b="1" dirty="0" smtClean="0">
                <a:solidFill>
                  <a:schemeClr val="tx1"/>
                </a:solidFill>
              </a:rPr>
              <a:t>Mandato Atual da Negociação</a:t>
            </a:r>
            <a:endParaRPr lang="pt-BR" sz="4300" b="1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16001" y="1925595"/>
            <a:ext cx="903652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287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ADP</a:t>
            </a:r>
          </a:p>
          <a:p>
            <a:pPr marL="1371600" lvl="1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dirty="0" smtClean="0">
                <a:solidFill>
                  <a:schemeClr val="tx2"/>
                </a:solidFill>
              </a:rPr>
              <a:t>Dois trilhos de negociação</a:t>
            </a:r>
          </a:p>
          <a:p>
            <a:pPr marL="1485900" lvl="2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Trilho 1 (</a:t>
            </a:r>
            <a:r>
              <a:rPr lang="pt-BR" dirty="0" err="1" smtClean="0">
                <a:solidFill>
                  <a:schemeClr val="tx2"/>
                </a:solidFill>
              </a:rPr>
              <a:t>Workstream</a:t>
            </a:r>
            <a:r>
              <a:rPr lang="pt-BR" dirty="0" smtClean="0">
                <a:solidFill>
                  <a:schemeClr val="tx2"/>
                </a:solidFill>
              </a:rPr>
              <a:t> 1) – novo acordo</a:t>
            </a:r>
          </a:p>
          <a:p>
            <a:pPr marL="1485900" lvl="2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Trilho 2 (</a:t>
            </a:r>
            <a:r>
              <a:rPr lang="pt-BR" dirty="0" err="1" smtClean="0">
                <a:solidFill>
                  <a:schemeClr val="tx2"/>
                </a:solidFill>
              </a:rPr>
              <a:t>Workstream</a:t>
            </a:r>
            <a:r>
              <a:rPr lang="pt-BR" dirty="0" smtClean="0">
                <a:solidFill>
                  <a:schemeClr val="tx2"/>
                </a:solidFill>
              </a:rPr>
              <a:t> 2) – aumento do nível de ambição pré-2020</a:t>
            </a:r>
          </a:p>
          <a:p>
            <a:pPr marL="342900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Protocolo de Kyoto</a:t>
            </a:r>
            <a:r>
              <a:rPr lang="pt-BR" sz="2800" dirty="0" smtClean="0">
                <a:solidFill>
                  <a:schemeClr val="tx2"/>
                </a:solidFill>
              </a:rPr>
              <a:t>: sem novos compromissos no pós-2020</a:t>
            </a:r>
            <a:endParaRPr lang="pt-BR" sz="2200" dirty="0" smtClean="0">
              <a:solidFill>
                <a:schemeClr val="tx2"/>
              </a:solidFill>
            </a:endParaRPr>
          </a:p>
          <a:p>
            <a:pPr marL="342900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sz="2800" b="1" dirty="0" smtClean="0">
                <a:solidFill>
                  <a:schemeClr val="tx2"/>
                </a:solidFill>
              </a:rPr>
              <a:t>Diferenciação</a:t>
            </a:r>
            <a:r>
              <a:rPr lang="pt-BR" sz="2800" dirty="0" smtClean="0">
                <a:solidFill>
                  <a:schemeClr val="tx2"/>
                </a:solidFill>
              </a:rPr>
              <a:t>: sem referência a diferenciação específica  entre desenvolvido e em desenvolvimento</a:t>
            </a:r>
          </a:p>
          <a:p>
            <a:pPr marL="1371600" lvl="1" indent="-342900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pt-BR" dirty="0" smtClean="0">
                <a:solidFill>
                  <a:schemeClr val="tx2"/>
                </a:solidFill>
              </a:rPr>
              <a:t>Mas “</a:t>
            </a:r>
            <a:r>
              <a:rPr lang="pt-BR" b="1" dirty="0" smtClean="0">
                <a:solidFill>
                  <a:schemeClr val="tx2"/>
                </a:solidFill>
              </a:rPr>
              <a:t>sob a Convenção</a:t>
            </a:r>
            <a:r>
              <a:rPr lang="pt-BR" dirty="0" smtClean="0">
                <a:solidFill>
                  <a:schemeClr val="tx2"/>
                </a:solidFill>
              </a:rPr>
              <a:t>” vincula novo acordo a princípios da UNFCCC</a:t>
            </a:r>
            <a:endParaRPr lang="pt-BR" dirty="0">
              <a:solidFill>
                <a:schemeClr val="tx2"/>
              </a:solidFill>
            </a:endParaRPr>
          </a:p>
        </p:txBody>
      </p:sp>
      <p:pic>
        <p:nvPicPr>
          <p:cNvPr id="6" name="Picture 5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718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pt-BR" sz="4000" b="1" dirty="0" smtClean="0">
                <a:solidFill>
                  <a:schemeClr val="tx1"/>
                </a:solidFill>
                <a:latin typeface="Arial" charset="0"/>
              </a:rPr>
              <a:t>Chegando em Paris</a:t>
            </a:r>
            <a:endParaRPr lang="pt-BR" sz="4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179388" y="1977871"/>
            <a:ext cx="8857108" cy="5326063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Governo Francês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>
                <a:latin typeface="Arial" charset="0"/>
              </a:rPr>
              <a:t>P</a:t>
            </a:r>
            <a:r>
              <a:rPr lang="pt-BR" sz="2400" dirty="0" smtClean="0">
                <a:latin typeface="Arial" charset="0"/>
              </a:rPr>
              <a:t>rocesso de preparação da COP21 começou em 2013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 smtClean="0">
                <a:latin typeface="Arial" charset="0"/>
              </a:rPr>
              <a:t>Consultas intensas, trabalho coordenado com Governo do Peru (COP20)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>
                <a:latin typeface="Arial" charset="0"/>
              </a:rPr>
              <a:t>C</a:t>
            </a:r>
            <a:r>
              <a:rPr lang="pt-BR" sz="2400" dirty="0" smtClean="0">
                <a:latin typeface="Arial" charset="0"/>
              </a:rPr>
              <a:t>onvites a chefes de estado</a:t>
            </a:r>
          </a:p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Mais </a:t>
            </a:r>
            <a:r>
              <a:rPr lang="pt-BR" sz="2800" dirty="0">
                <a:latin typeface="Arial" charset="0"/>
              </a:rPr>
              <a:t>de </a:t>
            </a:r>
            <a:r>
              <a:rPr lang="pt-BR" sz="2800" dirty="0" smtClean="0">
                <a:latin typeface="Arial" charset="0"/>
              </a:rPr>
              <a:t>160 países registraram </a:t>
            </a:r>
            <a:r>
              <a:rPr lang="pt-BR" sz="2800" dirty="0" err="1" smtClean="0">
                <a:latin typeface="Arial" charset="0"/>
              </a:rPr>
              <a:t>INDCs</a:t>
            </a:r>
            <a:endParaRPr lang="pt-BR" sz="2800" dirty="0" smtClean="0">
              <a:latin typeface="Arial" charset="0"/>
            </a:endParaRPr>
          </a:p>
          <a:p>
            <a:pPr marL="857250" lvl="1" indent="-457200">
              <a:buFont typeface="Arial" charset="0"/>
              <a:buChar char="•"/>
            </a:pPr>
            <a:r>
              <a:rPr lang="pt-BR" sz="2400" dirty="0" smtClean="0">
                <a:latin typeface="Arial" charset="0"/>
              </a:rPr>
              <a:t>UNFCCC – relatório de impacto agregado das </a:t>
            </a:r>
            <a:r>
              <a:rPr lang="pt-BR" sz="2400" dirty="0" err="1" smtClean="0">
                <a:latin typeface="Arial" charset="0"/>
              </a:rPr>
              <a:t>INDCs</a:t>
            </a:r>
            <a:r>
              <a:rPr lang="pt-BR" sz="2400" dirty="0">
                <a:latin typeface="Arial" charset="0"/>
              </a:rPr>
              <a:t> </a:t>
            </a:r>
            <a:r>
              <a:rPr lang="pt-BR" sz="2400" dirty="0" smtClean="0">
                <a:latin typeface="Arial" charset="0"/>
              </a:rPr>
              <a:t>submetidas até 1º de outubro</a:t>
            </a:r>
          </a:p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Mobilização global – 29/11</a:t>
            </a:r>
          </a:p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Engajamento sem precedentes de líderes religiosos, sindicatos, setor privado</a:t>
            </a:r>
          </a:p>
          <a:p>
            <a:pPr marL="857250" lvl="1" indent="-457200">
              <a:buFont typeface="Arial" charset="0"/>
              <a:buChar char="•"/>
            </a:pPr>
            <a:endParaRPr lang="pt-BR" sz="2400" dirty="0" smtClean="0">
              <a:latin typeface="Arial" charset="0"/>
            </a:endParaRPr>
          </a:p>
        </p:txBody>
      </p:sp>
      <p:pic>
        <p:nvPicPr>
          <p:cNvPr id="7" name="Picture 6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4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>
            <a:normAutofit fontScale="90000"/>
          </a:bodyPr>
          <a:lstStyle/>
          <a:p>
            <a:r>
              <a:rPr lang="pt-BR" sz="4000" b="1" dirty="0" smtClean="0">
                <a:solidFill>
                  <a:schemeClr val="tx1"/>
                </a:solidFill>
                <a:latin typeface="Arial" charset="0"/>
              </a:rPr>
              <a:t>Impactos dos Atentados </a:t>
            </a:r>
            <a:br>
              <a:rPr lang="pt-BR" sz="40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pt-BR" sz="4000" b="1" dirty="0" smtClean="0">
                <a:solidFill>
                  <a:schemeClr val="tx1"/>
                </a:solidFill>
                <a:latin typeface="Arial" charset="0"/>
              </a:rPr>
              <a:t>de 13/11</a:t>
            </a:r>
            <a:endParaRPr lang="pt-BR" sz="4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68672" y="2588546"/>
            <a:ext cx="8621922" cy="366485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Governo Francês e UNFCCC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 smtClean="0">
                <a:latin typeface="Arial" charset="0"/>
              </a:rPr>
              <a:t>Manutenção da COP21</a:t>
            </a:r>
          </a:p>
          <a:p>
            <a:pPr marL="1257300" lvl="2" indent="-457200">
              <a:buFont typeface="Arial" charset="0"/>
              <a:buChar char="•"/>
            </a:pPr>
            <a:r>
              <a:rPr lang="pt-BR" sz="2000" dirty="0" smtClean="0">
                <a:latin typeface="Arial" charset="0"/>
              </a:rPr>
              <a:t>Nenhuma alteração na agenda oficial da Conferência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 smtClean="0">
                <a:latin typeface="Arial" charset="0"/>
              </a:rPr>
              <a:t>Estado de emergência</a:t>
            </a:r>
          </a:p>
          <a:p>
            <a:pPr marL="1136650" lvl="2" indent="-457200">
              <a:buFont typeface="Arial" charset="0"/>
              <a:buChar char="•"/>
            </a:pPr>
            <a:r>
              <a:rPr lang="pt-BR" sz="2100" dirty="0" smtClean="0">
                <a:latin typeface="Arial" charset="0"/>
              </a:rPr>
              <a:t>Medidas severas de segurança</a:t>
            </a:r>
          </a:p>
          <a:p>
            <a:pPr marL="1136650" lvl="2" indent="-457200">
              <a:buFont typeface="Arial" charset="0"/>
              <a:buChar char="•"/>
            </a:pPr>
            <a:r>
              <a:rPr lang="pt-BR" sz="2100" dirty="0" smtClean="0">
                <a:latin typeface="Arial" charset="0"/>
              </a:rPr>
              <a:t>Restrição pelo Governo Francês a atividades públicas</a:t>
            </a:r>
          </a:p>
          <a:p>
            <a:pPr marL="1544637" lvl="3" indent="-457200">
              <a:buFont typeface="Arial" charset="0"/>
              <a:buChar char="•"/>
            </a:pPr>
            <a:r>
              <a:rPr lang="pt-BR" sz="2100" dirty="0" smtClean="0">
                <a:latin typeface="Arial" charset="0"/>
              </a:rPr>
              <a:t>Marcha em Paris – cancelada</a:t>
            </a:r>
          </a:p>
          <a:p>
            <a:pPr marL="1257300" lvl="2" indent="-457200">
              <a:buFont typeface="Arial" charset="0"/>
              <a:buChar char="•"/>
            </a:pPr>
            <a:endParaRPr lang="pt-BR" sz="2000" dirty="0" smtClean="0">
              <a:latin typeface="Arial" charset="0"/>
            </a:endParaRPr>
          </a:p>
          <a:p>
            <a:pPr marL="457200" indent="-457200">
              <a:buFont typeface="Arial" charset="0"/>
              <a:buChar char="•"/>
            </a:pPr>
            <a:r>
              <a:rPr lang="pt-BR" sz="2800" dirty="0" smtClean="0">
                <a:latin typeface="Arial" charset="0"/>
              </a:rPr>
              <a:t>Chefes de estado e de governos</a:t>
            </a:r>
          </a:p>
          <a:p>
            <a:pPr marL="857250" lvl="1" indent="-457200">
              <a:buFont typeface="Arial" charset="0"/>
              <a:buChar char="•"/>
            </a:pPr>
            <a:r>
              <a:rPr lang="pt-BR" sz="2400" dirty="0" smtClean="0">
                <a:latin typeface="Arial" charset="0"/>
              </a:rPr>
              <a:t>Nenhumas desistência</a:t>
            </a:r>
          </a:p>
        </p:txBody>
      </p:sp>
      <p:pic>
        <p:nvPicPr>
          <p:cNvPr id="8" name="Picture 7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11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216001" y="2492656"/>
            <a:ext cx="89280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858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200" b="1" dirty="0" smtClean="0">
                <a:solidFill>
                  <a:schemeClr val="tx2"/>
                </a:solidFill>
              </a:rPr>
              <a:t>1º dia - Chefes </a:t>
            </a:r>
            <a:r>
              <a:rPr lang="pt-BR" sz="2200" b="1" dirty="0">
                <a:solidFill>
                  <a:schemeClr val="tx2"/>
                </a:solidFill>
              </a:rPr>
              <a:t>de </a:t>
            </a:r>
            <a:r>
              <a:rPr lang="pt-BR" sz="2200" b="1" dirty="0" smtClean="0">
                <a:solidFill>
                  <a:schemeClr val="tx2"/>
                </a:solidFill>
              </a:rPr>
              <a:t>Estados</a:t>
            </a:r>
          </a:p>
          <a:p>
            <a:pPr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pt-BR" sz="2200" dirty="0">
              <a:solidFill>
                <a:schemeClr val="tx2"/>
              </a:solidFill>
            </a:endParaRPr>
          </a:p>
          <a:p>
            <a:pPr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200" b="1" dirty="0" smtClean="0">
                <a:solidFill>
                  <a:schemeClr val="tx2"/>
                </a:solidFill>
              </a:rPr>
              <a:t>ADP</a:t>
            </a:r>
            <a:r>
              <a:rPr lang="pt-BR" sz="2200" b="1" dirty="0">
                <a:solidFill>
                  <a:schemeClr val="tx2"/>
                </a:solidFill>
              </a:rPr>
              <a:t>: Ad Hoc </a:t>
            </a:r>
            <a:r>
              <a:rPr lang="pt-BR" sz="2200" b="1" dirty="0" err="1">
                <a:solidFill>
                  <a:schemeClr val="tx2"/>
                </a:solidFill>
              </a:rPr>
              <a:t>Group</a:t>
            </a:r>
            <a:r>
              <a:rPr lang="pt-BR" sz="2200" b="1" dirty="0">
                <a:solidFill>
                  <a:schemeClr val="tx2"/>
                </a:solidFill>
              </a:rPr>
              <a:t> </a:t>
            </a:r>
            <a:r>
              <a:rPr lang="pt-BR" sz="2200" b="1" dirty="0" err="1">
                <a:solidFill>
                  <a:schemeClr val="tx2"/>
                </a:solidFill>
              </a:rPr>
              <a:t>on</a:t>
            </a:r>
            <a:r>
              <a:rPr lang="pt-BR" sz="2200" b="1" dirty="0">
                <a:solidFill>
                  <a:schemeClr val="tx2"/>
                </a:solidFill>
              </a:rPr>
              <a:t> Durban </a:t>
            </a:r>
            <a:r>
              <a:rPr lang="pt-BR" sz="2200" b="1" dirty="0" smtClean="0">
                <a:solidFill>
                  <a:schemeClr val="tx2"/>
                </a:solidFill>
              </a:rPr>
              <a:t>Platform</a:t>
            </a:r>
            <a:endParaRPr lang="pt-BR" sz="2200" b="1" dirty="0">
              <a:solidFill>
                <a:schemeClr val="tx2"/>
              </a:solidFill>
            </a:endParaRPr>
          </a:p>
          <a:p>
            <a:pPr lvl="1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000" dirty="0" smtClean="0">
                <a:solidFill>
                  <a:schemeClr val="tx2"/>
                </a:solidFill>
              </a:rPr>
              <a:t>Trilho 1: </a:t>
            </a:r>
            <a:r>
              <a:rPr lang="pt-BR" sz="2000" dirty="0">
                <a:solidFill>
                  <a:schemeClr val="tx2"/>
                </a:solidFill>
              </a:rPr>
              <a:t>Acordo </a:t>
            </a:r>
            <a:r>
              <a:rPr lang="pt-BR" sz="2000" dirty="0" smtClean="0">
                <a:solidFill>
                  <a:schemeClr val="tx2"/>
                </a:solidFill>
              </a:rPr>
              <a:t>de Paris para </a:t>
            </a:r>
            <a:r>
              <a:rPr lang="pt-BR" sz="2000" dirty="0">
                <a:solidFill>
                  <a:schemeClr val="tx2"/>
                </a:solidFill>
              </a:rPr>
              <a:t>período pos-2020 </a:t>
            </a:r>
            <a:r>
              <a:rPr lang="pt-BR" sz="2000" dirty="0" smtClean="0">
                <a:solidFill>
                  <a:schemeClr val="tx2"/>
                </a:solidFill>
              </a:rPr>
              <a:t>+ decisões complementares da COP21</a:t>
            </a:r>
          </a:p>
          <a:p>
            <a:pPr lvl="1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000" dirty="0" smtClean="0">
                <a:solidFill>
                  <a:schemeClr val="tx2"/>
                </a:solidFill>
              </a:rPr>
              <a:t>Trilho 2</a:t>
            </a:r>
            <a:r>
              <a:rPr lang="pt-BR" sz="2000" dirty="0">
                <a:solidFill>
                  <a:schemeClr val="tx2"/>
                </a:solidFill>
              </a:rPr>
              <a:t>: Maior reduções de emissões </a:t>
            </a:r>
            <a:r>
              <a:rPr lang="pt-BR" sz="2000" dirty="0" smtClean="0">
                <a:solidFill>
                  <a:schemeClr val="tx2"/>
                </a:solidFill>
              </a:rPr>
              <a:t>até 2020</a:t>
            </a:r>
            <a:endParaRPr lang="pt-BR" sz="2000" dirty="0">
              <a:solidFill>
                <a:schemeClr val="tx2"/>
              </a:solidFill>
            </a:endParaRPr>
          </a:p>
          <a:p>
            <a:pPr lvl="1" eaLnBrk="1" hangingPunct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200" dirty="0" smtClean="0">
                <a:solidFill>
                  <a:schemeClr val="tx2"/>
                </a:solidFill>
              </a:rPr>
              <a:t>Negociação da ADP encerra-se após a primeira semana da COP21 – negociação final da COP21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66763" y="392401"/>
            <a:ext cx="79629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4400" b="1" dirty="0" smtClean="0">
                <a:solidFill>
                  <a:srgbClr val="0D0D0D"/>
                </a:solidFill>
              </a:rPr>
              <a:t>A COP21</a:t>
            </a:r>
            <a:endParaRPr lang="en-GB" sz="4400" b="1" dirty="0">
              <a:solidFill>
                <a:srgbClr val="0D0D0D"/>
              </a:solidFill>
            </a:endParaRPr>
          </a:p>
        </p:txBody>
      </p:sp>
      <p:pic>
        <p:nvPicPr>
          <p:cNvPr id="7" name="Picture 6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298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79389" y="2443802"/>
            <a:ext cx="8964612" cy="434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1085850" indent="-342900"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200" b="1" dirty="0" smtClean="0">
                <a:solidFill>
                  <a:srgbClr val="073E87"/>
                </a:solidFill>
              </a:rPr>
              <a:t>Protocolo de Kyoto </a:t>
            </a:r>
            <a:r>
              <a:rPr lang="pt-BR" sz="2200" dirty="0" smtClean="0">
                <a:solidFill>
                  <a:srgbClr val="073E87"/>
                </a:solidFill>
              </a:rPr>
              <a:t>- Reunião </a:t>
            </a:r>
            <a:r>
              <a:rPr lang="pt-BR" sz="2200" dirty="0">
                <a:solidFill>
                  <a:srgbClr val="073E87"/>
                </a:solidFill>
              </a:rPr>
              <a:t>das Partes do Protocolo </a:t>
            </a:r>
            <a:r>
              <a:rPr lang="pt-BR" sz="2200" dirty="0" smtClean="0">
                <a:solidFill>
                  <a:srgbClr val="073E87"/>
                </a:solidFill>
              </a:rPr>
              <a:t>(</a:t>
            </a:r>
            <a:r>
              <a:rPr lang="pt-BR" sz="2200" dirty="0">
                <a:solidFill>
                  <a:srgbClr val="073E87"/>
                </a:solidFill>
              </a:rPr>
              <a:t>CMP)</a:t>
            </a: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pt-BR" sz="2200" b="1" dirty="0" smtClean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200" b="1" dirty="0" smtClean="0">
                <a:solidFill>
                  <a:srgbClr val="073E87"/>
                </a:solidFill>
              </a:rPr>
              <a:t>Corpos </a:t>
            </a:r>
            <a:r>
              <a:rPr lang="pt-BR" sz="2200" b="1" dirty="0">
                <a:solidFill>
                  <a:srgbClr val="073E87"/>
                </a:solidFill>
              </a:rPr>
              <a:t>de assessoramento 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000" b="1" dirty="0">
                <a:solidFill>
                  <a:srgbClr val="073E87"/>
                </a:solidFill>
              </a:rPr>
              <a:t>SBSTA</a:t>
            </a:r>
            <a:r>
              <a:rPr lang="pt-BR" sz="2000" dirty="0">
                <a:solidFill>
                  <a:srgbClr val="073E87"/>
                </a:solidFill>
              </a:rPr>
              <a:t> – Assessoramento Técnico e Científico</a:t>
            </a:r>
          </a:p>
          <a:p>
            <a:pPr lvl="1"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pt-BR" sz="2000" b="1" dirty="0">
                <a:solidFill>
                  <a:srgbClr val="073E87"/>
                </a:solidFill>
              </a:rPr>
              <a:t>SBI</a:t>
            </a:r>
            <a:r>
              <a:rPr lang="pt-BR" sz="2000" dirty="0">
                <a:solidFill>
                  <a:srgbClr val="073E87"/>
                </a:solidFill>
              </a:rPr>
              <a:t> – Implementação</a:t>
            </a:r>
            <a:endParaRPr lang="en-GB" dirty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 smtClean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b="1" dirty="0" err="1" smtClean="0">
                <a:solidFill>
                  <a:srgbClr val="073E87"/>
                </a:solidFill>
              </a:rPr>
              <a:t>Eventos</a:t>
            </a:r>
            <a:r>
              <a:rPr lang="en-GB" sz="2000" b="1" dirty="0" smtClean="0">
                <a:solidFill>
                  <a:srgbClr val="073E87"/>
                </a:solidFill>
              </a:rPr>
              <a:t> </a:t>
            </a:r>
            <a:r>
              <a:rPr lang="en-GB" sz="2000" b="1" dirty="0" err="1">
                <a:solidFill>
                  <a:srgbClr val="073E87"/>
                </a:solidFill>
              </a:rPr>
              <a:t>Paralelos</a:t>
            </a:r>
            <a:r>
              <a:rPr lang="en-GB" sz="2000" b="1" dirty="0">
                <a:solidFill>
                  <a:srgbClr val="073E87"/>
                </a:solidFill>
              </a:rPr>
              <a:t> </a:t>
            </a:r>
            <a:r>
              <a:rPr lang="en-GB" sz="2000" dirty="0">
                <a:solidFill>
                  <a:srgbClr val="073E87"/>
                </a:solidFill>
              </a:rPr>
              <a:t>– agenda </a:t>
            </a:r>
            <a:r>
              <a:rPr lang="en-GB" sz="2000" dirty="0" err="1">
                <a:solidFill>
                  <a:srgbClr val="073E87"/>
                </a:solidFill>
              </a:rPr>
              <a:t>oficial</a:t>
            </a:r>
            <a:endParaRPr lang="en-GB" sz="2000" dirty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 smtClean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b="1" dirty="0" smtClean="0">
                <a:solidFill>
                  <a:srgbClr val="073E87"/>
                </a:solidFill>
              </a:rPr>
              <a:t>Agenda </a:t>
            </a:r>
            <a:r>
              <a:rPr lang="en-GB" sz="2000" b="1" dirty="0">
                <a:solidFill>
                  <a:srgbClr val="073E87"/>
                </a:solidFill>
              </a:rPr>
              <a:t>de </a:t>
            </a:r>
            <a:r>
              <a:rPr lang="en-GB" sz="2000" b="1" dirty="0" err="1">
                <a:solidFill>
                  <a:srgbClr val="073E87"/>
                </a:solidFill>
              </a:rPr>
              <a:t>Ação</a:t>
            </a:r>
            <a:r>
              <a:rPr lang="en-GB" sz="2000" b="1" dirty="0">
                <a:solidFill>
                  <a:srgbClr val="073E87"/>
                </a:solidFill>
              </a:rPr>
              <a:t> Lima Paris, </a:t>
            </a:r>
            <a:r>
              <a:rPr lang="en-GB" sz="2000" b="1" dirty="0" err="1">
                <a:solidFill>
                  <a:srgbClr val="073E87"/>
                </a:solidFill>
              </a:rPr>
              <a:t>Plataforma</a:t>
            </a:r>
            <a:r>
              <a:rPr lang="en-GB" sz="2000" b="1" dirty="0">
                <a:solidFill>
                  <a:srgbClr val="073E87"/>
                </a:solidFill>
              </a:rPr>
              <a:t> de Nazca</a:t>
            </a: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GB" sz="2000" dirty="0" smtClean="0">
              <a:solidFill>
                <a:srgbClr val="073E87"/>
              </a:solidFill>
            </a:endParaRP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GB" sz="2000" b="1" dirty="0" err="1" smtClean="0">
                <a:solidFill>
                  <a:srgbClr val="073E87"/>
                </a:solidFill>
              </a:rPr>
              <a:t>Múltiplos</a:t>
            </a:r>
            <a:r>
              <a:rPr lang="en-GB" sz="2000" b="1" dirty="0" smtClean="0">
                <a:solidFill>
                  <a:srgbClr val="073E87"/>
                </a:solidFill>
              </a:rPr>
              <a:t> </a:t>
            </a:r>
            <a:r>
              <a:rPr lang="en-GB" sz="2000" b="1" dirty="0" err="1">
                <a:solidFill>
                  <a:srgbClr val="073E87"/>
                </a:solidFill>
              </a:rPr>
              <a:t>eventos</a:t>
            </a:r>
            <a:r>
              <a:rPr lang="en-GB" sz="2000" b="1" dirty="0">
                <a:solidFill>
                  <a:srgbClr val="073E87"/>
                </a:solidFill>
              </a:rPr>
              <a:t> </a:t>
            </a:r>
            <a:r>
              <a:rPr lang="en-GB" sz="2000" b="1" dirty="0" err="1">
                <a:solidFill>
                  <a:srgbClr val="073E87"/>
                </a:solidFill>
              </a:rPr>
              <a:t>fora</a:t>
            </a:r>
            <a:r>
              <a:rPr lang="en-GB" sz="2000" b="1" dirty="0">
                <a:solidFill>
                  <a:srgbClr val="073E87"/>
                </a:solidFill>
              </a:rPr>
              <a:t> da agenda </a:t>
            </a:r>
            <a:r>
              <a:rPr lang="en-GB" sz="2000" b="1" dirty="0" err="1">
                <a:solidFill>
                  <a:srgbClr val="073E87"/>
                </a:solidFill>
              </a:rPr>
              <a:t>oficial</a:t>
            </a:r>
            <a:r>
              <a:rPr lang="en-GB" sz="2000" b="1" dirty="0">
                <a:solidFill>
                  <a:srgbClr val="073E87"/>
                </a:solidFill>
              </a:rPr>
              <a:t> da COp21</a:t>
            </a:r>
          </a:p>
          <a:p>
            <a:pPr>
              <a:spcAft>
                <a:spcPts val="600"/>
              </a:spcAft>
              <a:buClr>
                <a:srgbClr val="000000"/>
              </a:buClr>
              <a:buSzPct val="100000"/>
              <a:buFont typeface="Arial" charset="0"/>
              <a:buChar char="•"/>
            </a:pPr>
            <a:endParaRPr lang="pt-BR" sz="2000" dirty="0">
              <a:solidFill>
                <a:srgbClr val="073E87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66763" y="392401"/>
            <a:ext cx="79629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sz="4400" b="1" dirty="0" smtClean="0">
                <a:solidFill>
                  <a:srgbClr val="0D0D0D"/>
                </a:solidFill>
              </a:rPr>
              <a:t>A COP21</a:t>
            </a:r>
            <a:endParaRPr lang="en-GB" sz="4400" b="1" dirty="0">
              <a:solidFill>
                <a:srgbClr val="0D0D0D"/>
              </a:solidFill>
            </a:endParaRPr>
          </a:p>
        </p:txBody>
      </p:sp>
      <p:pic>
        <p:nvPicPr>
          <p:cNvPr id="7" name="Picture 6" descr="logo O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19843"/>
            <a:ext cx="996950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503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38</TotalTime>
  <Words>614</Words>
  <Application>Microsoft Macintosh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PowerPoint Presentation</vt:lpstr>
      <vt:lpstr>Regime Global de Clima</vt:lpstr>
      <vt:lpstr>PowerPoint Presentation</vt:lpstr>
      <vt:lpstr>Mandato Atual da Negociação</vt:lpstr>
      <vt:lpstr>Mandato Atual da Negociação</vt:lpstr>
      <vt:lpstr>Chegando em Paris</vt:lpstr>
      <vt:lpstr>Impactos dos Atentados  de 13/11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Eduardo Rittl filho</dc:creator>
  <cp:lastModifiedBy>Carlos Eduardo Rittl filho</cp:lastModifiedBy>
  <cp:revision>5</cp:revision>
  <dcterms:created xsi:type="dcterms:W3CDTF">2015-11-23T07:27:36Z</dcterms:created>
  <dcterms:modified xsi:type="dcterms:W3CDTF">2015-11-23T12:08:46Z</dcterms:modified>
</cp:coreProperties>
</file>